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0" r:id="rId1"/>
    <p:sldMasterId id="214748367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664" y="-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69850" algn="l" rtl="0">
              <a:spcBef>
                <a:spcPts val="0"/>
              </a:spcBef>
              <a:buSzPct val="100000"/>
              <a:buFont typeface="Arial"/>
              <a:buChar char="●"/>
              <a:defRPr sz="1100" b="0" i="0" u="none" strike="noStrike" cap="none"/>
            </a:lvl1pPr>
            <a:lvl2pPr marL="0" marR="0" lvl="1" indent="69850" algn="l" rtl="0">
              <a:spcBef>
                <a:spcPts val="0"/>
              </a:spcBef>
              <a:buSzPct val="100000"/>
              <a:buFont typeface="Arial"/>
              <a:buChar char="○"/>
              <a:defRPr sz="1100" b="0" i="0" u="none" strike="noStrike" cap="none"/>
            </a:lvl2pPr>
            <a:lvl3pPr marL="0" marR="0" lvl="2" indent="69850" algn="l" rtl="0">
              <a:spcBef>
                <a:spcPts val="0"/>
              </a:spcBef>
              <a:buSzPct val="100000"/>
              <a:buFont typeface="Arial"/>
              <a:buChar char="■"/>
              <a:defRPr sz="1100" b="0" i="0" u="none" strike="noStrike" cap="none"/>
            </a:lvl3pPr>
            <a:lvl4pPr marL="0" marR="0" lvl="3" indent="69850" algn="l" rtl="0">
              <a:spcBef>
                <a:spcPts val="0"/>
              </a:spcBef>
              <a:buSzPct val="100000"/>
              <a:buFont typeface="Arial"/>
              <a:buChar char="●"/>
              <a:defRPr sz="1100" b="0" i="0" u="none" strike="noStrike" cap="none"/>
            </a:lvl4pPr>
            <a:lvl5pPr marL="0" marR="0" lvl="4" indent="69850" algn="l" rtl="0">
              <a:spcBef>
                <a:spcPts val="0"/>
              </a:spcBef>
              <a:buSzPct val="100000"/>
              <a:buFont typeface="Arial"/>
              <a:buChar char="○"/>
              <a:defRPr sz="1100" b="0" i="0" u="none" strike="noStrike" cap="none"/>
            </a:lvl5pPr>
            <a:lvl6pPr marL="0" marR="0" lvl="5" indent="69850" algn="l" rtl="0">
              <a:spcBef>
                <a:spcPts val="0"/>
              </a:spcBef>
              <a:buSzPct val="100000"/>
              <a:buFont typeface="Arial"/>
              <a:buChar char="■"/>
              <a:defRPr sz="1100" b="0" i="0" u="none" strike="noStrike" cap="none"/>
            </a:lvl6pPr>
            <a:lvl7pPr marL="0" marR="0" lvl="6" indent="69850" algn="l" rtl="0">
              <a:spcBef>
                <a:spcPts val="0"/>
              </a:spcBef>
              <a:buSzPct val="100000"/>
              <a:buFont typeface="Arial"/>
              <a:buChar char="●"/>
              <a:defRPr sz="1100" b="0" i="0" u="none" strike="noStrike" cap="none"/>
            </a:lvl7pPr>
            <a:lvl8pPr marL="0" marR="0" lvl="7" indent="69850" algn="l" rtl="0">
              <a:spcBef>
                <a:spcPts val="0"/>
              </a:spcBef>
              <a:buSzPct val="100000"/>
              <a:buFont typeface="Arial"/>
              <a:buChar char="○"/>
              <a:defRPr sz="1100" b="0" i="0" u="none" strike="noStrike" cap="none"/>
            </a:lvl8pPr>
            <a:lvl9pPr marL="0" marR="0" lvl="8" indent="69850" algn="l" rtl="0">
              <a:spcBef>
                <a:spcPts val="0"/>
              </a:spcBef>
              <a:buSzPct val="100000"/>
              <a:buFont typeface="Arial"/>
              <a:buChar char="■"/>
              <a:defRPr sz="1100" b="0" i="0" u="none" strike="noStrike" cap="none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Font typeface="Arial"/>
              <a:buNone/>
            </a:pPr>
            <a:endParaRPr sz="1100" b="0" i="0" u="none" strike="noStrike" cap="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5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1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5200"/>
            </a:lvl1pPr>
            <a:lvl2pPr lvl="1" algn="ctr" rtl="0">
              <a:spcBef>
                <a:spcPts val="0"/>
              </a:spcBef>
              <a:buSzPct val="100000"/>
              <a:defRPr sz="5200"/>
            </a:lvl2pPr>
            <a:lvl3pPr lvl="2" algn="ctr" rtl="0">
              <a:spcBef>
                <a:spcPts val="0"/>
              </a:spcBef>
              <a:buSzPct val="100000"/>
              <a:defRPr sz="5200"/>
            </a:lvl3pPr>
            <a:lvl4pPr lvl="3" algn="ctr" rtl="0">
              <a:spcBef>
                <a:spcPts val="0"/>
              </a:spcBef>
              <a:buSzPct val="100000"/>
              <a:defRPr sz="5200"/>
            </a:lvl4pPr>
            <a:lvl5pPr lvl="4" algn="ctr" rtl="0">
              <a:spcBef>
                <a:spcPts val="0"/>
              </a:spcBef>
              <a:buSzPct val="100000"/>
              <a:defRPr sz="5200"/>
            </a:lvl5pPr>
            <a:lvl6pPr lvl="5" algn="ctr" rtl="0">
              <a:spcBef>
                <a:spcPts val="0"/>
              </a:spcBef>
              <a:buSzPct val="100000"/>
              <a:defRPr sz="5200"/>
            </a:lvl6pPr>
            <a:lvl7pPr lvl="6" algn="ctr" rtl="0">
              <a:spcBef>
                <a:spcPts val="0"/>
              </a:spcBef>
              <a:buSzPct val="100000"/>
              <a:defRPr sz="5200"/>
            </a:lvl7pPr>
            <a:lvl8pPr lvl="7" algn="ctr" rtl="0">
              <a:spcBef>
                <a:spcPts val="0"/>
              </a:spcBef>
              <a:buSzPct val="100000"/>
              <a:defRPr sz="5200"/>
            </a:lvl8pPr>
            <a:lvl9pPr lvl="8" algn="ctr" rtl="0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 rtl="0">
              <a:spcBef>
                <a:spcPts val="0"/>
              </a:spcBef>
              <a:buSzPct val="100000"/>
              <a:defRPr sz="3600"/>
            </a:lvl1pPr>
            <a:lvl2pPr lvl="1" algn="ctr" rtl="0">
              <a:spcBef>
                <a:spcPts val="0"/>
              </a:spcBef>
              <a:buSzPct val="100000"/>
              <a:defRPr sz="3600"/>
            </a:lvl2pPr>
            <a:lvl3pPr lvl="2" algn="ctr" rtl="0">
              <a:spcBef>
                <a:spcPts val="0"/>
              </a:spcBef>
              <a:buSzPct val="100000"/>
              <a:defRPr sz="3600"/>
            </a:lvl3pPr>
            <a:lvl4pPr lvl="3" algn="ctr" rtl="0">
              <a:spcBef>
                <a:spcPts val="0"/>
              </a:spcBef>
              <a:buSzPct val="100000"/>
              <a:defRPr sz="3600"/>
            </a:lvl4pPr>
            <a:lvl5pPr lvl="4" algn="ctr" rtl="0">
              <a:spcBef>
                <a:spcPts val="0"/>
              </a:spcBef>
              <a:buSzPct val="100000"/>
              <a:defRPr sz="3600"/>
            </a:lvl5pPr>
            <a:lvl6pPr lvl="5" algn="ctr" rtl="0">
              <a:spcBef>
                <a:spcPts val="0"/>
              </a:spcBef>
              <a:buSzPct val="100000"/>
              <a:defRPr sz="3600"/>
            </a:lvl6pPr>
            <a:lvl7pPr lvl="6" algn="ctr" rtl="0">
              <a:spcBef>
                <a:spcPts val="0"/>
              </a:spcBef>
              <a:buSzPct val="100000"/>
              <a:defRPr sz="3600"/>
            </a:lvl7pPr>
            <a:lvl8pPr lvl="7" algn="ctr" rtl="0">
              <a:spcBef>
                <a:spcPts val="0"/>
              </a:spcBef>
              <a:buSzPct val="100000"/>
              <a:defRPr sz="3600"/>
            </a:lvl8pPr>
            <a:lvl9pPr lvl="8" algn="ctr" rtl="0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4200"/>
            </a:lvl1pPr>
            <a:lvl2pPr lvl="1" algn="ctr" rtl="0">
              <a:spcBef>
                <a:spcPts val="0"/>
              </a:spcBef>
              <a:buSzPct val="100000"/>
              <a:defRPr sz="4200"/>
            </a:lvl2pPr>
            <a:lvl3pPr lvl="2" algn="ctr" rtl="0">
              <a:spcBef>
                <a:spcPts val="0"/>
              </a:spcBef>
              <a:buSzPct val="100000"/>
              <a:defRPr sz="4200"/>
            </a:lvl3pPr>
            <a:lvl4pPr lvl="3" algn="ctr" rtl="0">
              <a:spcBef>
                <a:spcPts val="0"/>
              </a:spcBef>
              <a:buSzPct val="100000"/>
              <a:defRPr sz="4200"/>
            </a:lvl4pPr>
            <a:lvl5pPr lvl="4" algn="ctr" rtl="0">
              <a:spcBef>
                <a:spcPts val="0"/>
              </a:spcBef>
              <a:buSzPct val="100000"/>
              <a:defRPr sz="4200"/>
            </a:lvl5pPr>
            <a:lvl6pPr lvl="5" algn="ctr" rtl="0">
              <a:spcBef>
                <a:spcPts val="0"/>
              </a:spcBef>
              <a:buSzPct val="100000"/>
              <a:defRPr sz="4200"/>
            </a:lvl6pPr>
            <a:lvl7pPr lvl="6" algn="ctr" rtl="0">
              <a:spcBef>
                <a:spcPts val="0"/>
              </a:spcBef>
              <a:buSzPct val="100000"/>
              <a:defRPr sz="4200"/>
            </a:lvl7pPr>
            <a:lvl8pPr lvl="7" algn="ctr" rtl="0">
              <a:spcBef>
                <a:spcPts val="0"/>
              </a:spcBef>
              <a:buSzPct val="100000"/>
              <a:defRPr sz="4200"/>
            </a:lvl8pPr>
            <a:lvl9pPr lvl="8" algn="ctr" rtl="0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 rtl="0">
              <a:spcBef>
                <a:spcPts val="0"/>
              </a:spcBef>
              <a:buSzPct val="100000"/>
              <a:defRPr sz="12000"/>
            </a:lvl1pPr>
            <a:lvl2pPr lvl="1" algn="ctr" rtl="0">
              <a:spcBef>
                <a:spcPts val="0"/>
              </a:spcBef>
              <a:buSzPct val="100000"/>
              <a:defRPr sz="12000"/>
            </a:lvl2pPr>
            <a:lvl3pPr lvl="2" algn="ctr" rtl="0">
              <a:spcBef>
                <a:spcPts val="0"/>
              </a:spcBef>
              <a:buSzPct val="100000"/>
              <a:defRPr sz="12000"/>
            </a:lvl3pPr>
            <a:lvl4pPr lvl="3" algn="ctr" rtl="0">
              <a:spcBef>
                <a:spcPts val="0"/>
              </a:spcBef>
              <a:buSzPct val="100000"/>
              <a:defRPr sz="12000"/>
            </a:lvl4pPr>
            <a:lvl5pPr lvl="4" algn="ctr" rtl="0">
              <a:spcBef>
                <a:spcPts val="0"/>
              </a:spcBef>
              <a:buSzPct val="100000"/>
              <a:defRPr sz="12000"/>
            </a:lvl5pPr>
            <a:lvl6pPr lvl="5" algn="ctr" rtl="0">
              <a:spcBef>
                <a:spcPts val="0"/>
              </a:spcBef>
              <a:buSzPct val="100000"/>
              <a:defRPr sz="12000"/>
            </a:lvl6pPr>
            <a:lvl7pPr lvl="6" algn="ctr" rtl="0">
              <a:spcBef>
                <a:spcPts val="0"/>
              </a:spcBef>
              <a:buSzPct val="100000"/>
              <a:defRPr sz="12000"/>
            </a:lvl7pPr>
            <a:lvl8pPr lvl="7" algn="ctr" rtl="0">
              <a:spcBef>
                <a:spcPts val="0"/>
              </a:spcBef>
              <a:buSzPct val="100000"/>
              <a:defRPr sz="12000"/>
            </a:lvl8pPr>
            <a:lvl9pPr lvl="8" algn="ctr" rtl="0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 rtl="0">
              <a:spcBef>
                <a:spcPts val="0"/>
              </a:spcBef>
              <a:defRPr/>
            </a:lvl1pPr>
            <a:lvl2pPr lvl="1" algn="ctr" rtl="0">
              <a:spcBef>
                <a:spcPts val="0"/>
              </a:spcBef>
              <a:defRPr/>
            </a:lvl2pPr>
            <a:lvl3pPr lvl="2" algn="ctr" rtl="0">
              <a:spcBef>
                <a:spcPts val="0"/>
              </a:spcBef>
              <a:defRPr/>
            </a:lvl3pPr>
            <a:lvl4pPr lvl="3" algn="ctr" rtl="0">
              <a:spcBef>
                <a:spcPts val="0"/>
              </a:spcBef>
              <a:defRPr/>
            </a:lvl4pPr>
            <a:lvl5pPr lvl="4" algn="ctr" rtl="0">
              <a:spcBef>
                <a:spcPts val="0"/>
              </a:spcBef>
              <a:defRPr/>
            </a:lvl5pPr>
            <a:lvl6pPr lvl="5" algn="ctr" rtl="0">
              <a:spcBef>
                <a:spcPts val="0"/>
              </a:spcBef>
              <a:defRPr/>
            </a:lvl6pPr>
            <a:lvl7pPr lvl="6" algn="ctr" rtl="0">
              <a:spcBef>
                <a:spcPts val="0"/>
              </a:spcBef>
              <a:defRPr/>
            </a:lvl7pPr>
            <a:lvl8pPr lvl="7" algn="ctr" rtl="0">
              <a:spcBef>
                <a:spcPts val="0"/>
              </a:spcBef>
              <a:defRPr/>
            </a:lvl8pPr>
            <a:lvl9pPr lvl="8" algn="ctr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fr"/>
              <a:pPr lvl="0" rtl="0">
                <a:spcBef>
                  <a:spcPts val="0"/>
                </a:spcBef>
                <a:buNone/>
              </a:pPr>
              <a:t>‹N°›</a:t>
            </a:fld>
            <a:endParaRPr lang="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762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2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lvl="2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lvl="3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lvl="4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lvl="5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lvl="6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lvl="7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lvl="8" indent="0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21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‹N°›</a:t>
            </a:fld>
            <a:endParaRPr lang="fr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lvl="2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lvl="3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lvl="4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lvl="5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lvl="6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lvl="7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lvl="8" indent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0" marR="0" lvl="0" indent="1143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8890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lang="fr"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ct val="25000"/>
                <a:buFont typeface="Arial"/>
                <a:buNone/>
              </a:pPr>
              <a:t>‹N°›</a:t>
            </a:fld>
            <a:endParaRPr lang="fr" sz="10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r" rtl="0">
              <a:spcBef>
                <a:spcPts val="0"/>
              </a:spcBef>
              <a:buNone/>
            </a:pPr>
            <a:fld id="{00000000-1234-1234-1234-123412341234}" type="slidenum">
              <a:rPr lang="fr" sz="1000">
                <a:solidFill>
                  <a:schemeClr val="dk2"/>
                </a:solidFill>
              </a:rPr>
              <a:pPr lvl="0" algn="r" rtl="0">
                <a:spcBef>
                  <a:spcPts val="0"/>
                </a:spcBef>
                <a:buNone/>
              </a:pPr>
              <a:t>‹N°›</a:t>
            </a:fld>
            <a:endParaRPr lang="fr" sz="100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HP\Desktop\S12C\J1\MATIN\CYCLES\Test%20stades%20selon%20Piaget.mp4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s://drive.google.com/file/d/0B-URATCJZNx9ZlQwRGtVMUVBOEE/view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0B-URATCJZNx9VzNwLVllbjV2bDg/view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ctrTitle"/>
          </p:nvPr>
        </p:nvSpPr>
        <p:spPr>
          <a:xfrm>
            <a:off x="311700" y="1171350"/>
            <a:ext cx="8520600" cy="2691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52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rPr>
              <a:t>Quels éléments motivent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52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rPr>
              <a:t>l’approche à l’échelle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52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rPr>
              <a:t>des cycles?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>
            <a:hlinkClick r:id="rId4"/>
          </p:cNvPr>
          <p:cNvSpPr/>
          <p:nvPr/>
        </p:nvSpPr>
        <p:spPr>
          <a:xfrm>
            <a:off x="1245575" y="76925"/>
            <a:ext cx="6652850" cy="4989650"/>
          </a:xfrm>
          <a:prstGeom prst="rect">
            <a:avLst/>
          </a:prstGeom>
          <a:noFill/>
          <a:ln>
            <a:noFill/>
          </a:ln>
        </p:spPr>
      </p:sp>
      <p:pic>
        <p:nvPicPr>
          <p:cNvPr id="3" name="Test stades selon Piaget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428728" y="428610"/>
            <a:ext cx="6088098" cy="4566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311700" y="422875"/>
            <a:ext cx="8520600" cy="4146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36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Stade des opérations formelles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600" b="0" i="0" u="none" strike="noStrike" cap="none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" sz="36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 à partir de 1</a:t>
            </a:r>
            <a:r>
              <a:rPr lang="fr" sz="3600">
                <a:solidFill>
                  <a:srgbClr val="0B5394"/>
                </a:solidFill>
              </a:rPr>
              <a:t>0</a:t>
            </a:r>
            <a:r>
              <a:rPr lang="fr" sz="36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/1</a:t>
            </a:r>
            <a:r>
              <a:rPr lang="fr" sz="3600">
                <a:solidFill>
                  <a:srgbClr val="0B5394"/>
                </a:solidFill>
              </a:rPr>
              <a:t>1</a:t>
            </a:r>
            <a:r>
              <a:rPr lang="fr" sz="36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 ans 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600" b="0" i="0" u="none" strike="noStrike" cap="none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8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(raisonnement sur l’abstrait ; pensée hypothético  déductive  : opérations mentales sur l’abstrait)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311700" y="607675"/>
            <a:ext cx="8520600" cy="4388700"/>
          </a:xfrm>
          <a:prstGeom prst="rect">
            <a:avLst/>
          </a:prstGeom>
          <a:noFill/>
          <a:ln w="9525" cap="flat" cmpd="sng">
            <a:solidFill>
              <a:srgbClr val="6AA84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" sz="1800" b="1" i="0" u="none" strike="noStrike" cap="none">
                <a:solidFill>
                  <a:srgbClr val="38761D"/>
                </a:solidFill>
                <a:latin typeface="Arial"/>
                <a:ea typeface="Arial"/>
                <a:cs typeface="Arial"/>
                <a:sym typeface="Arial"/>
              </a:rPr>
              <a:t> HYPOTHÈSES </a:t>
            </a:r>
            <a:r>
              <a:rPr lang="fr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             </a:t>
            </a:r>
            <a:r>
              <a:rPr lang="fr" sz="1800" b="1" i="0" u="none" strike="noStrike" cap="non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PROPRIÉTÉ </a:t>
            </a:r>
            <a:r>
              <a:rPr lang="fr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                 </a:t>
            </a:r>
            <a:r>
              <a:rPr lang="fr" sz="18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"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              </a:t>
            </a:r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24000" y="978350"/>
            <a:ext cx="5172000" cy="381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311700" y="311725"/>
            <a:ext cx="8520600" cy="4488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3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Les stades se succèdent suivant le même ordre pour tous les enfants.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30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Par contre, les âges auxquels se produisent les passages d’un stade au suivant varient d’un enfant à l’autre</a:t>
            </a:r>
            <a:r>
              <a:rPr lang="fr" sz="3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. Organiser le programme sur un</a:t>
            </a: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3000">
                <a:solidFill>
                  <a:srgbClr val="0B5394"/>
                </a:solidFill>
              </a:rPr>
              <a:t>cycle  permet de revenir sur les notions et d’adapter la progressivité au rythme de chacun.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ctrTitle"/>
          </p:nvPr>
        </p:nvSpPr>
        <p:spPr>
          <a:xfrm>
            <a:off x="259600" y="1441050"/>
            <a:ext cx="8520600" cy="206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6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1">
                <a:solidFill>
                  <a:srgbClr val="0B5394"/>
                </a:solidFill>
              </a:rPr>
              <a:t>ELEMENT N° </a:t>
            </a:r>
            <a:r>
              <a:rPr lang="fr" sz="2400" b="1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I.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1">
              <a:solidFill>
                <a:srgbClr val="0B5394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La recherche d’une meilleure adéquation aux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rythmes de développement intellectuel des élèves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311700" y="350175"/>
            <a:ext cx="8520600" cy="4488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rPr>
              <a:t>Conçus par </a:t>
            </a:r>
            <a:r>
              <a:rPr lang="fr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cycle</a:t>
            </a:r>
            <a:r>
              <a:rPr lang="fr" sz="2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rPr>
              <a:t>, les nouveaux programmes de</a:t>
            </a:r>
          </a:p>
          <a:p>
            <a:pPr marL="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rPr>
              <a:t>la scolarité obligatoire reposent sur une conception nouvelle.</a:t>
            </a:r>
            <a:r>
              <a:rPr lang="fr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Ils s'inscrivent dans un projet global plus attentif à la diversité des rythmes d'acquisition</a:t>
            </a:r>
            <a:r>
              <a:rPr lang="fr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0" i="0" u="none" strike="noStrike" cap="none">
                <a:solidFill>
                  <a:srgbClr val="1C4587"/>
                </a:solidFill>
                <a:latin typeface="Arial"/>
                <a:ea typeface="Arial"/>
                <a:cs typeface="Arial"/>
                <a:sym typeface="Arial"/>
              </a:rPr>
              <a:t>(BO spécial du 26 novembre 2015 )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311700" y="1528950"/>
            <a:ext cx="8520600" cy="208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3600" b="1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LES STADES DU DÉVELOPPEMENT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3600" b="1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DE L’ENFANT SELON PIAGET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Shape 1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700" y="147550"/>
            <a:ext cx="8358777" cy="3347548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/>
          <p:nvPr/>
        </p:nvSpPr>
        <p:spPr>
          <a:xfrm>
            <a:off x="378050" y="3647650"/>
            <a:ext cx="2028900" cy="1295700"/>
          </a:xfrm>
          <a:prstGeom prst="rect">
            <a:avLst/>
          </a:prstGeom>
          <a:solidFill>
            <a:srgbClr val="E6B8AF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Sensori-moteur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naissance - 2 ans</a:t>
            </a:r>
          </a:p>
        </p:txBody>
      </p:sp>
      <p:sp>
        <p:nvSpPr>
          <p:cNvPr id="121" name="Shape 121"/>
          <p:cNvSpPr txBox="1"/>
          <p:nvPr/>
        </p:nvSpPr>
        <p:spPr>
          <a:xfrm>
            <a:off x="2406950" y="2828500"/>
            <a:ext cx="2235600" cy="2114700"/>
          </a:xfrm>
          <a:prstGeom prst="rect">
            <a:avLst/>
          </a:prstGeom>
          <a:solidFill>
            <a:srgbClr val="DD7E6B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Préopératoire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 ans  à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6/7 ans</a:t>
            </a:r>
          </a:p>
        </p:txBody>
      </p:sp>
      <p:sp>
        <p:nvSpPr>
          <p:cNvPr id="122" name="Shape 122"/>
          <p:cNvSpPr txBox="1"/>
          <p:nvPr/>
        </p:nvSpPr>
        <p:spPr>
          <a:xfrm>
            <a:off x="4642550" y="2027025"/>
            <a:ext cx="2028900" cy="2916000"/>
          </a:xfrm>
          <a:prstGeom prst="rect">
            <a:avLst/>
          </a:prstGeom>
          <a:solidFill>
            <a:srgbClr val="93C47D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Opérations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concrètes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6/7 ans à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11/12 ans</a:t>
            </a:r>
          </a:p>
        </p:txBody>
      </p:sp>
      <p:sp>
        <p:nvSpPr>
          <p:cNvPr id="123" name="Shape 123"/>
          <p:cNvSpPr txBox="1"/>
          <p:nvPr/>
        </p:nvSpPr>
        <p:spPr>
          <a:xfrm>
            <a:off x="6690975" y="1271775"/>
            <a:ext cx="2028900" cy="36714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Opérations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formelles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11/12 ans -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fr" sz="1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adulte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311700" y="504000"/>
            <a:ext cx="8520600" cy="4065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36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Stade sensori-moteur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600" b="0" i="0" u="none" strike="noStrike" cap="none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" sz="36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de la naissance à 2 ans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000" b="0" i="0" u="none" strike="noStrike" cap="none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(coordination des capacités sensorielles et motrices du nourrisson)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311700" y="516700"/>
            <a:ext cx="8520600" cy="40521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36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Stade préopératoire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600" b="0" i="0" u="none" strike="noStrike" cap="none" dirty="0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" sz="36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de 2 ans à 6/7 ans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600" b="0" i="0" u="none" strike="noStrike" cap="none" dirty="0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(pensée symbolique, pensée intuitive, puis début de la pensée imaginaire, </a:t>
            </a:r>
            <a:r>
              <a:rPr lang="fr" sz="24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non conservation du nombre</a:t>
            </a:r>
            <a:r>
              <a:rPr lang="fr" sz="24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endParaRPr sz="18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>
            <a:hlinkClick r:id="rId3"/>
          </p:cNvPr>
          <p:cNvSpPr/>
          <p:nvPr/>
        </p:nvSpPr>
        <p:spPr>
          <a:xfrm>
            <a:off x="1430375" y="215525"/>
            <a:ext cx="6283250" cy="4712450"/>
          </a:xfrm>
          <a:prstGeom prst="rect">
            <a:avLst/>
          </a:prstGeom>
          <a:blipFill>
            <a:blip r:embed="rId4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311700" y="402900"/>
            <a:ext cx="8520600" cy="433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36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Stade des opérations concrètes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3600" b="0" i="0" u="none" strike="noStrike" cap="none" dirty="0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lang="fr" sz="36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de </a:t>
            </a:r>
            <a:r>
              <a:rPr lang="fr" sz="3600" dirty="0">
                <a:solidFill>
                  <a:srgbClr val="0B5394"/>
                </a:solidFill>
              </a:rPr>
              <a:t>6</a:t>
            </a:r>
            <a:r>
              <a:rPr lang="fr" sz="36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fr" sz="3600" dirty="0">
                <a:solidFill>
                  <a:srgbClr val="0B5394"/>
                </a:solidFill>
              </a:rPr>
              <a:t>7</a:t>
            </a:r>
            <a:r>
              <a:rPr lang="fr" sz="36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 ans à 1</a:t>
            </a:r>
            <a:r>
              <a:rPr lang="fr" sz="3600" dirty="0">
                <a:solidFill>
                  <a:srgbClr val="0B5394"/>
                </a:solidFill>
              </a:rPr>
              <a:t>0</a:t>
            </a:r>
            <a:r>
              <a:rPr lang="fr" sz="36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/1</a:t>
            </a:r>
            <a:r>
              <a:rPr lang="fr" sz="3600" dirty="0">
                <a:solidFill>
                  <a:srgbClr val="0B5394"/>
                </a:solidFill>
              </a:rPr>
              <a:t>1</a:t>
            </a:r>
            <a:r>
              <a:rPr lang="fr" sz="36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 ans</a:t>
            </a:r>
          </a:p>
          <a:p>
            <a:pPr marL="0" marR="0" lvl="0" indent="0" algn="ctr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2800" b="0" i="0" u="none" strike="noStrike" cap="none" dirty="0">
              <a:solidFill>
                <a:srgbClr val="0B5394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0" i="0" u="none" strike="noStrike" cap="none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acquisition du concept de conservation </a:t>
            </a:r>
            <a:r>
              <a:rPr lang="fr" sz="20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(poids, matière, volume</a:t>
            </a:r>
            <a:r>
              <a:rPr lang="fr" sz="24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</a:p>
          <a:p>
            <a:pPr marL="0" marR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et de la notion d’invariant par la réversibilité des actions;</a:t>
            </a:r>
          </a:p>
          <a:p>
            <a:pPr marL="0" marR="0" lvl="0" indent="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" sz="24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opérations mentales sur du concret </a:t>
            </a:r>
            <a:r>
              <a:rPr lang="fr" sz="2000" b="0" i="0" u="none" strike="noStrike" cap="none" dirty="0">
                <a:solidFill>
                  <a:srgbClr val="0B5394"/>
                </a:solidFill>
                <a:latin typeface="Arial"/>
                <a:ea typeface="Arial"/>
                <a:cs typeface="Arial"/>
                <a:sym typeface="Arial"/>
              </a:rPr>
              <a:t>(voitures, jouets, nourriture…)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272</Words>
  <Application>Microsoft Office PowerPoint</Application>
  <PresentationFormat>Affichage à l'écran (16:9)</PresentationFormat>
  <Paragraphs>74</Paragraphs>
  <Slides>13</Slides>
  <Notes>13</Notes>
  <HiddenSlides>0</HiddenSlides>
  <MMClips>1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15" baseType="lpstr">
      <vt:lpstr>Simple Light</vt:lpstr>
      <vt:lpstr>Simple Light</vt:lpstr>
      <vt:lpstr>Quels éléments motivent l’approche à l’échelle  des cycles?</vt:lpstr>
      <vt:lpstr> ELEMENT N° I.  La recherche d’une meilleure adéquation aux   rythmes de développement intellectuel des élèves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Quels éléments motivent l’approche à l’échelle  des cycles?</dc:title>
  <cp:lastModifiedBy>HP</cp:lastModifiedBy>
  <cp:revision>4</cp:revision>
  <dcterms:modified xsi:type="dcterms:W3CDTF">2017-12-11T09:02:24Z</dcterms:modified>
</cp:coreProperties>
</file>